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 id="2147483907" r:id="rId2"/>
  </p:sldMasterIdLst>
  <p:notesMasterIdLst>
    <p:notesMasterId r:id="rId22"/>
  </p:notesMasterIdLst>
  <p:handoutMasterIdLst>
    <p:handoutMasterId r:id="rId23"/>
  </p:handoutMasterIdLst>
  <p:sldIdLst>
    <p:sldId id="256" r:id="rId3"/>
    <p:sldId id="278" r:id="rId4"/>
    <p:sldId id="288" r:id="rId5"/>
    <p:sldId id="291" r:id="rId6"/>
    <p:sldId id="303" r:id="rId7"/>
    <p:sldId id="304" r:id="rId8"/>
    <p:sldId id="305" r:id="rId9"/>
    <p:sldId id="306" r:id="rId10"/>
    <p:sldId id="293" r:id="rId11"/>
    <p:sldId id="294" r:id="rId12"/>
    <p:sldId id="300" r:id="rId13"/>
    <p:sldId id="295" r:id="rId14"/>
    <p:sldId id="309" r:id="rId15"/>
    <p:sldId id="297" r:id="rId16"/>
    <p:sldId id="301" r:id="rId17"/>
    <p:sldId id="311" r:id="rId18"/>
    <p:sldId id="312" r:id="rId19"/>
    <p:sldId id="299" r:id="rId20"/>
    <p:sldId id="308"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03"/>
            <p14:sldId id="304"/>
            <p14:sldId id="305"/>
            <p14:sldId id="306"/>
            <p14:sldId id="293"/>
            <p14:sldId id="294"/>
            <p14:sldId id="300"/>
            <p14:sldId id="295"/>
            <p14:sldId id="309"/>
            <p14:sldId id="297"/>
            <p14:sldId id="301"/>
            <p14:sldId id="311"/>
            <p14:sldId id="312"/>
            <p14:sldId id="299"/>
            <p14:sldId id="30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6CD"/>
    <a:srgbClr val="69FF69"/>
    <a:srgbClr val="006600"/>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1111" autoAdjust="0"/>
  </p:normalViewPr>
  <p:slideViewPr>
    <p:cSldViewPr snapToGrid="0">
      <p:cViewPr varScale="1">
        <p:scale>
          <a:sx n="78" d="100"/>
          <a:sy n="78" d="100"/>
        </p:scale>
        <p:origin x="1238" y="67"/>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8/22/2021</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8/22/2021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0884E9E5-1A7F-054A-A5BE-BE39F89DF0C1}"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57" b="24551"/>
          <a:stretch/>
        </p:blipFill>
        <p:spPr>
          <a:xfrm>
            <a:off x="0" y="-1"/>
            <a:ext cx="6263640" cy="4572000"/>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64529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146CDAAD-6C80-AA4C-ACED-1B6B5A9D0A60}"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teacher assisting a young elementary school student with her project.  The student is biting her lip in deep concentration."/>
          <p:cNvPicPr>
            <a:picLocks noChangeAspect="1"/>
          </p:cNvPicPr>
          <p:nvPr userDrawn="1"/>
        </p:nvPicPr>
        <p:blipFill rotWithShape="1">
          <a:blip r:embed="rId2" cstate="hqprint">
            <a:extLst>
              <a:ext uri="{28A0092B-C50C-407E-A947-70E740481C1C}">
                <a14:useLocalDpi xmlns:a14="http://schemas.microsoft.com/office/drawing/2010/main" val="0"/>
              </a:ext>
            </a:extLst>
          </a:blip>
          <a:srcRect t="17732" b="5591"/>
          <a:stretch/>
        </p:blipFill>
        <p:spPr>
          <a:xfrm>
            <a:off x="1" y="1"/>
            <a:ext cx="6261599"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103903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96AC75C8-25B3-B944-9376-32E5E70BB1A8}"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0338" b="10689"/>
          <a:stretch/>
        </p:blipFill>
        <p:spPr>
          <a:xfrm>
            <a:off x="0" y="8"/>
            <a:ext cx="6281651" cy="4571993"/>
          </a:xfrm>
          <a:prstGeom prst="rect">
            <a:avLst/>
          </a:prstGeom>
        </p:spPr>
      </p:pic>
    </p:spTree>
    <p:extLst>
      <p:ext uri="{BB962C8B-B14F-4D97-AF65-F5344CB8AC3E}">
        <p14:creationId xmlns:p14="http://schemas.microsoft.com/office/powerpoint/2010/main" val="2316935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EC837716-3B0F-9E4F-8339-39946BD3BBB7}"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6696" b="32013"/>
          <a:stretch/>
        </p:blipFill>
        <p:spPr>
          <a:xfrm>
            <a:off x="-52753" y="-25222"/>
            <a:ext cx="6337055" cy="4597222"/>
          </a:xfrm>
          <a:prstGeom prst="rect">
            <a:avLst/>
          </a:prstGeom>
        </p:spPr>
      </p:pic>
    </p:spTree>
    <p:extLst>
      <p:ext uri="{BB962C8B-B14F-4D97-AF65-F5344CB8AC3E}">
        <p14:creationId xmlns:p14="http://schemas.microsoft.com/office/powerpoint/2010/main" val="499789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C93DAEBB-5A77-0440-BD4E-85BDFAEE7079}"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 y="8646"/>
            <a:ext cx="6367471" cy="4563354"/>
          </a:xfrm>
          <a:prstGeom prst="rect">
            <a:avLst/>
          </a:prstGeom>
        </p:spPr>
      </p:pic>
    </p:spTree>
    <p:extLst>
      <p:ext uri="{BB962C8B-B14F-4D97-AF65-F5344CB8AC3E}">
        <p14:creationId xmlns:p14="http://schemas.microsoft.com/office/powerpoint/2010/main" val="1209169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564542EE-2D8B-8D48-8B22-252AB3DA4369}"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18089"/>
          <a:stretch/>
        </p:blipFill>
        <p:spPr>
          <a:xfrm>
            <a:off x="0" y="0"/>
            <a:ext cx="6279356" cy="457200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584284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AC652B80-9E4D-8A46-B2EC-57A8391E0F96}"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349939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2BCC6E16-3D24-6246-BC88-89475F97EE6A}"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b="18067"/>
          <a:stretch/>
        </p:blipFill>
        <p:spPr>
          <a:xfrm>
            <a:off x="0" y="7"/>
            <a:ext cx="6277709" cy="4571994"/>
          </a:xfrm>
          <a:prstGeom prst="rect">
            <a:avLst/>
          </a:prstGeom>
        </p:spPr>
      </p:pic>
    </p:spTree>
    <p:extLst>
      <p:ext uri="{BB962C8B-B14F-4D97-AF65-F5344CB8AC3E}">
        <p14:creationId xmlns:p14="http://schemas.microsoft.com/office/powerpoint/2010/main" val="183660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C481EA2-BD24-A648-9728-00C7499BC488}"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04" r="1557" b="43014"/>
          <a:stretch/>
        </p:blipFill>
        <p:spPr>
          <a:xfrm>
            <a:off x="0" y="-2"/>
            <a:ext cx="9144000" cy="4572001"/>
          </a:xfrm>
          <a:prstGeom prst="rect">
            <a:avLst/>
          </a:prstGeom>
        </p:spPr>
      </p:pic>
    </p:spTree>
    <p:extLst>
      <p:ext uri="{BB962C8B-B14F-4D97-AF65-F5344CB8AC3E}">
        <p14:creationId xmlns:p14="http://schemas.microsoft.com/office/powerpoint/2010/main" val="2994970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BFEBC6-A8ED-AE43-B433-239666D69429}"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35115"/>
          <a:stretch/>
        </p:blipFill>
        <p:spPr>
          <a:xfrm>
            <a:off x="0" y="0"/>
            <a:ext cx="9154793" cy="4572000"/>
          </a:xfrm>
          <a:prstGeom prst="rect">
            <a:avLst/>
          </a:prstGeom>
        </p:spPr>
      </p:pic>
    </p:spTree>
    <p:extLst>
      <p:ext uri="{BB962C8B-B14F-4D97-AF65-F5344CB8AC3E}">
        <p14:creationId xmlns:p14="http://schemas.microsoft.com/office/powerpoint/2010/main" val="88982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12" name="Picture 11"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43833"/>
          <a:stretch/>
        </p:blipFill>
        <p:spPr>
          <a:xfrm>
            <a:off x="0" y="1"/>
            <a:ext cx="9157394" cy="4571999"/>
          </a:xfrm>
          <a:prstGeom prst="rect">
            <a:avLst/>
          </a:prstGeom>
        </p:spPr>
      </p:pic>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C535D1-096F-ED40-811F-4F1496263DE1}"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2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1802AB8-CD26-B647-B7E0-CEEE829A912D}"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0108" b="32761"/>
          <a:stretch/>
        </p:blipFill>
        <p:spPr>
          <a:xfrm>
            <a:off x="0" y="8803"/>
            <a:ext cx="9157394" cy="4554405"/>
          </a:xfrm>
          <a:prstGeom prst="rect">
            <a:avLst/>
          </a:prstGeom>
        </p:spPr>
      </p:pic>
    </p:spTree>
    <p:extLst>
      <p:ext uri="{BB962C8B-B14F-4D97-AF65-F5344CB8AC3E}">
        <p14:creationId xmlns:p14="http://schemas.microsoft.com/office/powerpoint/2010/main" val="4031382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9AEB4D6-3AD2-AD4F-952D-A79BAF8F31A0}"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spTree>
    <p:extLst>
      <p:ext uri="{BB962C8B-B14F-4D97-AF65-F5344CB8AC3E}">
        <p14:creationId xmlns:p14="http://schemas.microsoft.com/office/powerpoint/2010/main" val="3513301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815C605-691F-D946-8332-F64D890CB366}"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spTree>
    <p:extLst>
      <p:ext uri="{BB962C8B-B14F-4D97-AF65-F5344CB8AC3E}">
        <p14:creationId xmlns:p14="http://schemas.microsoft.com/office/powerpoint/2010/main" val="3222405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5F766DF6-916B-0A43-A487-A38EBE50130F}"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35429"/>
          <a:stretch/>
        </p:blipFill>
        <p:spPr>
          <a:xfrm>
            <a:off x="-13396" y="-701610"/>
            <a:ext cx="9157395" cy="5256025"/>
          </a:xfrm>
          <a:prstGeom prst="rect">
            <a:avLst/>
          </a:prstGeom>
        </p:spPr>
      </p:pic>
    </p:spTree>
    <p:extLst>
      <p:ext uri="{BB962C8B-B14F-4D97-AF65-F5344CB8AC3E}">
        <p14:creationId xmlns:p14="http://schemas.microsoft.com/office/powerpoint/2010/main" val="2205681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CC39D9E-8098-1442-B77B-E92336F90981}"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977" b="15549"/>
          <a:stretch/>
        </p:blipFill>
        <p:spPr bwMode="auto">
          <a:xfrm>
            <a:off x="9522" y="1"/>
            <a:ext cx="9147872" cy="4571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34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FDD1E7-9686-864F-A11A-05DE6DEA627C}" type="datetime1">
              <a:rPr lang="en-US" smtClean="0"/>
              <a:t>8/22/2021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7393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000" b="0" spc="150" baseline="0"/>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CB668B0-621C-034B-BAB1-A325C1E9A05F}"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25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0BE420-428D-0E42-8858-EF12C0E3B8D6}" type="datetime1">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20502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2">
                    <a:lumMod val="75000"/>
                  </a:schemeClr>
                </a:solidFill>
                <a:latin typeface="Garamond" panose="020204040303010108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768096"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2">
                    <a:lumMod val="75000"/>
                  </a:schemeClr>
                </a:solidFill>
                <a:latin typeface="Garamond" panose="02020404030301010803" pitchFamily="18"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dirty="0"/>
              <a:t>Edit Master text styles</a:t>
            </a:r>
          </a:p>
        </p:txBody>
      </p:sp>
      <p:sp>
        <p:nvSpPr>
          <p:cNvPr id="6" name="Content Placeholder 5"/>
          <p:cNvSpPr>
            <a:spLocks noGrp="1"/>
          </p:cNvSpPr>
          <p:nvPr>
            <p:ph sz="quarter" idx="4"/>
          </p:nvPr>
        </p:nvSpPr>
        <p:spPr>
          <a:xfrm>
            <a:off x="4491990"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4698E6-4AC5-4145-9C89-D4B551B0B108}" type="datetime1">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6218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63427C1-1400-2148-B856-2FA052FD50B9}" type="datetime1">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946076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7FCA1-28E7-FD40-B8F9-394E1A8BA9D4}" type="datetime1">
              <a:rPr lang="en-US" smtClean="0"/>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711505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dirty="0"/>
              <a:t>Click to edit Master title style</a:t>
            </a:r>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4"/>
          <p:cNvSpPr>
            <a:spLocks noGrp="1"/>
          </p:cNvSpPr>
          <p:nvPr>
            <p:ph type="dt" sz="half" idx="10"/>
          </p:nvPr>
        </p:nvSpPr>
        <p:spPr/>
        <p:txBody>
          <a:bodyPr/>
          <a:lstStyle/>
          <a:p>
            <a:fld id="{F0515F30-19A3-E248-9EED-74CEDC3066D8}" type="datetime1">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65905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000" spc="15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rgbClr val="5588BB"/>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ADA29393-DEC4-8340-8069-8DDB6D8D0CA2}" type="datetime1">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81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392F65-927A-E743-A3BC-C11E9A662ADE}"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56374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8A929B-24D3-A94E-92C3-803155972A40}" type="datetime1">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643AB5E-CB7F-44C5-A4EA-57639DF27480}"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8/22/2021</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7" y="2286000"/>
            <a:ext cx="729005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FC3F1444-6BA1-D944-BB0A-69CB8893370E}" type="datetime1">
              <a:rPr lang="en-US" smtClean="0"/>
              <a:t>8/22/2021</a:t>
            </a:fld>
            <a:endParaRPr lang="en-US" dirty="0"/>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750" cap="all" baseline="0">
                <a:solidFill>
                  <a:schemeClr val="tx1">
                    <a:lumMod val="90000"/>
                    <a:lumOff val="10000"/>
                  </a:schemeClr>
                </a:solidFill>
                <a:latin typeface="Garamond" panose="02020404030301010803" pitchFamily="18" charset="0"/>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70304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Lst>
  <p:hf hdr="0" ftr="0" dt="0"/>
  <p:txStyles>
    <p:titleStyle>
      <a:lvl1pPr algn="l" defTabSz="685800" rtl="0" eaLnBrk="1" latinLnBrk="0" hangingPunct="1">
        <a:lnSpc>
          <a:spcPct val="80000"/>
        </a:lnSpc>
        <a:spcBef>
          <a:spcPct val="0"/>
        </a:spcBef>
        <a:buNone/>
        <a:defRPr sz="3000" kern="1200" cap="all" spc="75" baseline="0">
          <a:solidFill>
            <a:schemeClr val="tx1">
              <a:lumMod val="90000"/>
              <a:lumOff val="10000"/>
            </a:schemeClr>
          </a:solidFill>
          <a:latin typeface="Century Gothic" panose="020B0502020202020204" pitchFamily="34"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Garamond" panose="02020404030301010803" pitchFamily="18" charset="0"/>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Garamond" panose="02020404030301010803" pitchFamily="18" charset="0"/>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0" y="4966343"/>
            <a:ext cx="6204156" cy="1451667"/>
          </a:xfrm>
          <a:prstGeom prst="rect">
            <a:avLst/>
          </a:prstGeom>
        </p:spPr>
        <p:txBody>
          <a:bodyPr vert="horz" lIns="68580" tIns="34290" rIns="68580" bIns="3429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325" dirty="0"/>
              <a:t> </a:t>
            </a:r>
            <a:r>
              <a:rPr lang="en-US" sz="2400" dirty="0">
                <a:latin typeface="Franklin Gothic Demi" panose="020B0703020102020204" pitchFamily="34" charset="0"/>
              </a:rPr>
              <a:t>School/Escuela: </a:t>
            </a:r>
            <a:r>
              <a:rPr lang="en-US" sz="2400" dirty="0">
                <a:solidFill>
                  <a:schemeClr val="accent1">
                    <a:lumMod val="40000"/>
                    <a:lumOff val="60000"/>
                  </a:schemeClr>
                </a:solidFill>
                <a:latin typeface="Franklin Gothic Demi" panose="020B0703020102020204" pitchFamily="34" charset="0"/>
              </a:rPr>
              <a:t>Halle Hewetson ES</a:t>
            </a:r>
          </a:p>
          <a:p>
            <a:pPr algn="r"/>
            <a:r>
              <a:rPr lang="en-US" sz="2400" dirty="0">
                <a:latin typeface="Franklin Gothic Demi" panose="020B0703020102020204" pitchFamily="34" charset="0"/>
              </a:rPr>
              <a:t>Date/</a:t>
            </a:r>
            <a:r>
              <a:rPr lang="en-US" sz="2400" dirty="0" err="1">
                <a:latin typeface="Franklin Gothic Demi" panose="020B0703020102020204" pitchFamily="34" charset="0"/>
              </a:rPr>
              <a:t>Fecha</a:t>
            </a:r>
            <a:r>
              <a:rPr lang="en-US" sz="2400" dirty="0">
                <a:latin typeface="Franklin Gothic Demi" panose="020B0703020102020204" pitchFamily="34" charset="0"/>
              </a:rPr>
              <a:t>: </a:t>
            </a:r>
            <a:r>
              <a:rPr lang="en-US" sz="2400" dirty="0">
                <a:solidFill>
                  <a:schemeClr val="accent1">
                    <a:lumMod val="40000"/>
                    <a:lumOff val="60000"/>
                  </a:schemeClr>
                </a:solidFill>
                <a:latin typeface="Franklin Gothic Demi" panose="020B0703020102020204" pitchFamily="34" charset="0"/>
              </a:rPr>
              <a:t>Thursday, September 9</a:t>
            </a:r>
            <a:r>
              <a:rPr lang="en-US" sz="2400" baseline="30000" dirty="0">
                <a:solidFill>
                  <a:schemeClr val="accent1">
                    <a:lumMod val="40000"/>
                    <a:lumOff val="60000"/>
                  </a:schemeClr>
                </a:solidFill>
                <a:latin typeface="Franklin Gothic Demi" panose="020B0703020102020204" pitchFamily="34" charset="0"/>
              </a:rPr>
              <a:t>th</a:t>
            </a:r>
            <a:r>
              <a:rPr lang="en-US" sz="2400" dirty="0">
                <a:solidFill>
                  <a:schemeClr val="accent1">
                    <a:lumMod val="40000"/>
                    <a:lumOff val="60000"/>
                  </a:schemeClr>
                </a:solidFill>
                <a:latin typeface="Franklin Gothic Demi" panose="020B0703020102020204" pitchFamily="34" charset="0"/>
              </a:rPr>
              <a:t>, 2021</a:t>
            </a:r>
          </a:p>
          <a:p>
            <a:pPr algn="r"/>
            <a:r>
              <a:rPr lang="en-US" sz="2400" dirty="0">
                <a:latin typeface="Franklin Gothic Demi" panose="020B0703020102020204" pitchFamily="34" charset="0"/>
              </a:rPr>
              <a:t>Time/Hora: </a:t>
            </a:r>
            <a:r>
              <a:rPr lang="en-US" sz="2400" dirty="0">
                <a:solidFill>
                  <a:schemeClr val="accent1">
                    <a:lumMod val="40000"/>
                    <a:lumOff val="60000"/>
                  </a:schemeClr>
                </a:solidFill>
                <a:latin typeface="Franklin Gothic Demi" panose="020B0703020102020204" pitchFamily="34" charset="0"/>
              </a:rPr>
              <a:t>8:30am</a:t>
            </a: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a:solidFill>
                  <a:schemeClr val="bg1"/>
                </a:solidFill>
                <a:latin typeface="Franklin Gothic Demi" panose="020B0703020102020204" pitchFamily="34" charset="0"/>
              </a:rPr>
              <a:t>TITLE I Annual </a:t>
            </a:r>
          </a:p>
          <a:p>
            <a:r>
              <a:rPr lang="en-US" sz="3600" b="1" dirty="0">
                <a:solidFill>
                  <a:schemeClr val="bg1"/>
                </a:solidFill>
                <a:latin typeface="Franklin Gothic Demi" panose="020B0703020102020204" pitchFamily="34" charset="0"/>
              </a:rPr>
              <a:t>Parent Meeting </a:t>
            </a:r>
            <a:br>
              <a:rPr lang="en-US" sz="3600" b="1" dirty="0">
                <a:solidFill>
                  <a:schemeClr val="bg1"/>
                </a:solidFill>
                <a:latin typeface="Franklin Gothic Demi" panose="020B0703020102020204" pitchFamily="34" charset="0"/>
              </a:rPr>
            </a:b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600" i="1" dirty="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2600" i="1" dirty="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400" i="1" dirty="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a:t>                                            </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District’s Educational Accord, Honor Code, and school behavior policies.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asistan a la escuela regularmente, completen todas las tareas y en las del aula, y se adhiere al Acuerdo de la Educación del distrito, código de honor, y las normas de conducta en la escuela.)</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8496" y="1920079"/>
            <a:ext cx="7788075" cy="646140"/>
          </a:xfrm>
        </p:spPr>
        <p:txBody>
          <a:bodyPr>
            <a:normAutofit fontScale="92500" lnSpcReduction="10000"/>
          </a:bodyPr>
          <a:lstStyle/>
          <a:p>
            <a:pPr marL="0" lvl="0" indent="0" defTabSz="457200">
              <a:lnSpc>
                <a:spcPct val="100000"/>
              </a:lnSpc>
              <a:spcBef>
                <a:spcPct val="20000"/>
              </a:spcBef>
              <a:spcAft>
                <a:spcPts val="600"/>
              </a:spcAft>
              <a:buClr>
                <a:srgbClr val="83992A"/>
              </a:buClr>
              <a:buSzPct val="115000"/>
              <a:buNone/>
              <a:defRPr/>
            </a:pPr>
            <a:r>
              <a:rPr lang="en-US" altLang="en-US" sz="3600" b="1" dirty="0">
                <a:latin typeface="Franklin Gothic Demi" panose="020B0703020102020204" pitchFamily="34" charset="0"/>
              </a:rPr>
              <a:t>Last year’s survey results </a:t>
            </a:r>
            <a:endParaRPr lang="en-US" altLang="en-US" sz="2400" dirty="0">
              <a:solidFill>
                <a:srgbClr val="422C16"/>
              </a:solidFill>
              <a:latin typeface="Garamond"/>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768096" y="635590"/>
            <a:ext cx="7696201" cy="1200329"/>
          </a:xfrm>
          <a:prstGeom prst="rect">
            <a:avLst/>
          </a:prstGeom>
        </p:spPr>
        <p:txBody>
          <a:bodyPr wrap="square">
            <a:spAutoFit/>
          </a:bodyPr>
          <a:lstStyle/>
          <a:p>
            <a:r>
              <a:rPr lang="en-US" sz="4000" b="1" cap="all" dirty="0">
                <a:ln w="500">
                  <a:solidFill>
                    <a:srgbClr val="DADADA">
                      <a:shade val="20000"/>
                      <a:satMod val="120000"/>
                    </a:srgbClr>
                  </a:solidFill>
                </a:ln>
                <a:latin typeface="Franklin Gothic Demi" panose="020B0703020102020204" pitchFamily="34" charset="0"/>
                <a:ea typeface="+mj-ea"/>
                <a:cs typeface="+mj-cs"/>
              </a:rPr>
              <a:t>Districtwide Survey results</a:t>
            </a:r>
            <a:r>
              <a:rPr lang="en-US" sz="3000" b="1" cap="all" dirty="0">
                <a:ln w="500">
                  <a:solidFill>
                    <a:srgbClr val="DADADA">
                      <a:shade val="20000"/>
                      <a:satMod val="120000"/>
                    </a:srgbClr>
                  </a:solidFill>
                </a:ln>
                <a:latin typeface="Candara" pitchFamily="34" charset="0"/>
                <a:ea typeface="+mj-ea"/>
                <a:cs typeface="+mj-cs"/>
              </a:rPr>
              <a:t> </a:t>
            </a:r>
          </a:p>
          <a:p>
            <a:pPr algn="ctr"/>
            <a:r>
              <a:rPr lang="en-US" sz="3200" i="1" dirty="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pic>
        <p:nvPicPr>
          <p:cNvPr id="7" name="Picture 6" descr="Table&#10;&#10;Description automatically generated">
            <a:extLst>
              <a:ext uri="{FF2B5EF4-FFF2-40B4-BE49-F238E27FC236}">
                <a16:creationId xmlns:a16="http://schemas.microsoft.com/office/drawing/2014/main" id="{1FE0BFC8-6349-4C62-A3CB-D747F5DCB81A}"/>
              </a:ext>
            </a:extLst>
          </p:cNvPr>
          <p:cNvPicPr>
            <a:picLocks noChangeAspect="1"/>
          </p:cNvPicPr>
          <p:nvPr/>
        </p:nvPicPr>
        <p:blipFill rotWithShape="1">
          <a:blip r:embed="rId2">
            <a:extLst>
              <a:ext uri="{28A0092B-C50C-407E-A947-70E740481C1C}">
                <a14:useLocalDpi xmlns:a14="http://schemas.microsoft.com/office/drawing/2010/main" val="0"/>
              </a:ext>
            </a:extLst>
          </a:blip>
          <a:srcRect b="28900"/>
          <a:stretch/>
        </p:blipFill>
        <p:spPr>
          <a:xfrm>
            <a:off x="0" y="2566219"/>
            <a:ext cx="9144000" cy="4168878"/>
          </a:xfrm>
          <a:prstGeom prst="rect">
            <a:avLst/>
          </a:prstGeom>
        </p:spPr>
      </p:pic>
    </p:spTree>
    <p:extLst>
      <p:ext uri="{BB962C8B-B14F-4D97-AF65-F5344CB8AC3E}">
        <p14:creationId xmlns:p14="http://schemas.microsoft.com/office/powerpoint/2010/main" val="71896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8096" y="635590"/>
            <a:ext cx="7696201" cy="1200329"/>
          </a:xfrm>
          <a:prstGeom prst="rect">
            <a:avLst/>
          </a:prstGeom>
        </p:spPr>
        <p:txBody>
          <a:bodyPr wrap="square">
            <a:spAutoFit/>
          </a:bodyPr>
          <a:lstStyle/>
          <a:p>
            <a:r>
              <a:rPr lang="en-US" sz="4000" b="1" cap="all" dirty="0">
                <a:ln w="500">
                  <a:solidFill>
                    <a:srgbClr val="DADADA">
                      <a:shade val="20000"/>
                      <a:satMod val="120000"/>
                    </a:srgbClr>
                  </a:solidFill>
                </a:ln>
                <a:latin typeface="Franklin Gothic Demi" panose="020B0703020102020204" pitchFamily="34" charset="0"/>
                <a:ea typeface="+mj-ea"/>
                <a:cs typeface="+mj-cs"/>
              </a:rPr>
              <a:t>Districtwide Survey results</a:t>
            </a:r>
            <a:r>
              <a:rPr lang="en-US" sz="3000" b="1" cap="all" dirty="0">
                <a:ln w="500">
                  <a:solidFill>
                    <a:srgbClr val="DADADA">
                      <a:shade val="20000"/>
                      <a:satMod val="120000"/>
                    </a:srgbClr>
                  </a:solidFill>
                </a:ln>
                <a:latin typeface="Candara" pitchFamily="34" charset="0"/>
                <a:ea typeface="+mj-ea"/>
                <a:cs typeface="+mj-cs"/>
              </a:rPr>
              <a:t> </a:t>
            </a:r>
          </a:p>
          <a:p>
            <a:pPr algn="ctr"/>
            <a:r>
              <a:rPr lang="en-US" sz="3200" i="1" dirty="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pic>
        <p:nvPicPr>
          <p:cNvPr id="12" name="Picture 11" descr="Table&#10;&#10;Description automatically generated">
            <a:extLst>
              <a:ext uri="{FF2B5EF4-FFF2-40B4-BE49-F238E27FC236}">
                <a16:creationId xmlns:a16="http://schemas.microsoft.com/office/drawing/2014/main" id="{C6ADD0AF-2A2E-4590-9694-8F646A125EA9}"/>
              </a:ext>
            </a:extLst>
          </p:cNvPr>
          <p:cNvPicPr>
            <a:picLocks noChangeAspect="1"/>
          </p:cNvPicPr>
          <p:nvPr/>
        </p:nvPicPr>
        <p:blipFill rotWithShape="1">
          <a:blip r:embed="rId2">
            <a:extLst>
              <a:ext uri="{28A0092B-C50C-407E-A947-70E740481C1C}">
                <a14:useLocalDpi xmlns:a14="http://schemas.microsoft.com/office/drawing/2010/main" val="0"/>
              </a:ext>
            </a:extLst>
          </a:blip>
          <a:srcRect t="70093"/>
          <a:stretch/>
        </p:blipFill>
        <p:spPr>
          <a:xfrm>
            <a:off x="0" y="2566219"/>
            <a:ext cx="9144000" cy="1753520"/>
          </a:xfrm>
          <a:prstGeom prst="rect">
            <a:avLst/>
          </a:prstGeom>
        </p:spPr>
      </p:pic>
      <p:sp>
        <p:nvSpPr>
          <p:cNvPr id="13" name="Content Placeholder 4">
            <a:extLst>
              <a:ext uri="{FF2B5EF4-FFF2-40B4-BE49-F238E27FC236}">
                <a16:creationId xmlns:a16="http://schemas.microsoft.com/office/drawing/2014/main" id="{D442DFDF-43C2-47A5-ACDF-3D2181D280CC}"/>
              </a:ext>
            </a:extLst>
          </p:cNvPr>
          <p:cNvSpPr>
            <a:spLocks noGrp="1"/>
          </p:cNvSpPr>
          <p:nvPr>
            <p:ph idx="1"/>
          </p:nvPr>
        </p:nvSpPr>
        <p:spPr>
          <a:xfrm>
            <a:off x="158496" y="1920079"/>
            <a:ext cx="7788075" cy="646140"/>
          </a:xfrm>
        </p:spPr>
        <p:txBody>
          <a:bodyPr>
            <a:normAutofit fontScale="92500" lnSpcReduction="10000"/>
          </a:bodyPr>
          <a:lstStyle/>
          <a:p>
            <a:pPr marL="0" lvl="0" indent="0" defTabSz="457200">
              <a:lnSpc>
                <a:spcPct val="100000"/>
              </a:lnSpc>
              <a:spcBef>
                <a:spcPct val="20000"/>
              </a:spcBef>
              <a:spcAft>
                <a:spcPts val="600"/>
              </a:spcAft>
              <a:buClr>
                <a:srgbClr val="83992A"/>
              </a:buClr>
              <a:buSzPct val="115000"/>
              <a:buNone/>
              <a:defRPr/>
            </a:pPr>
            <a:r>
              <a:rPr lang="en-US" altLang="en-US" sz="3600" b="1" dirty="0">
                <a:latin typeface="Franklin Gothic Demi" panose="020B0703020102020204" pitchFamily="34" charset="0"/>
              </a:rPr>
              <a:t>Last year’s survey results continued </a:t>
            </a:r>
            <a:endParaRPr lang="en-US" altLang="en-US" sz="2400" dirty="0">
              <a:solidFill>
                <a:srgbClr val="422C16"/>
              </a:solidFill>
              <a:latin typeface="Garamond"/>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2237587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3016154"/>
            <a:ext cx="7788075" cy="3293205"/>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3200" dirty="0">
                <a:latin typeface="Franklin Gothic Demi" panose="020B0703020102020204" pitchFamily="34" charset="0"/>
              </a:rPr>
              <a:t>Let’s review the Parent and Family Engagement Policy currently in place. </a:t>
            </a:r>
          </a:p>
          <a:p>
            <a:pPr marL="0" lvl="0" indent="0" defTabSz="457200">
              <a:lnSpc>
                <a:spcPct val="100000"/>
              </a:lnSpc>
              <a:spcBef>
                <a:spcPct val="20000"/>
              </a:spcBef>
              <a:spcAft>
                <a:spcPts val="600"/>
              </a:spcAft>
              <a:buClr>
                <a:srgbClr val="83992A"/>
              </a:buClr>
              <a:buSzPct val="115000"/>
              <a:buNone/>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Revisemos la Norma de Participación de los Padres actualmente implementada.)</a:t>
            </a:r>
            <a:endParaRPr lang="en-US" altLang="en-US" sz="2800" i="1" dirty="0">
              <a:solidFill>
                <a:schemeClr val="accent1">
                  <a:lumMod val="75000"/>
                </a:schemeClr>
              </a:solidFill>
              <a:latin typeface="Franklin Gothic Demi" panose="020B0703020102020204" pitchFamily="34" charset="0"/>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Parent And Family </a:t>
            </a:r>
          </a:p>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Engagement Policy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a:ln w="3175" cmpd="sng">
                  <a:noFill/>
                </a:ln>
                <a:solidFill>
                  <a:schemeClr val="accent1">
                    <a:lumMod val="75000"/>
                  </a:schemeClr>
                </a:solidFill>
                <a:latin typeface="Franklin Gothic Demi" panose="020B0703020102020204" pitchFamily="34" charset="0"/>
                <a:ea typeface="+mj-ea"/>
                <a:cs typeface="+mj-cs"/>
              </a:rPr>
              <a:t>(</a:t>
            </a:r>
            <a:r>
              <a:rPr lang="es-ES" sz="2400" i="1" dirty="0">
                <a:ln w="3175" cmpd="sng">
                  <a:noFill/>
                </a:ln>
                <a:solidFill>
                  <a:schemeClr val="accent1">
                    <a:lumMod val="75000"/>
                  </a:schemeClr>
                </a:solidFill>
                <a:latin typeface="Franklin Gothic Demi" panose="020B0703020102020204" pitchFamily="34" charset="0"/>
                <a:ea typeface="+mj-ea"/>
                <a:cs typeface="+mj-cs"/>
              </a:rPr>
              <a:t>la 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EAE4F3-401B-4C1F-80CE-BEE5419C072E}"/>
              </a:ext>
            </a:extLst>
          </p:cNvPr>
          <p:cNvSpPr>
            <a:spLocks noGrp="1"/>
          </p:cNvSpPr>
          <p:nvPr>
            <p:ph type="sldNum" sz="quarter" idx="12"/>
          </p:nvPr>
        </p:nvSpPr>
        <p:spPr/>
        <p:txBody>
          <a:bodyPr/>
          <a:lstStyle/>
          <a:p>
            <a:fld id="{47120FE0-A6D1-4A26-8843-D9DA9385EB3A}" type="slidenum">
              <a:rPr lang="en-US" smtClean="0"/>
              <a:t>16</a:t>
            </a:fld>
            <a:endParaRPr lang="en-US"/>
          </a:p>
        </p:txBody>
      </p:sp>
      <p:pic>
        <p:nvPicPr>
          <p:cNvPr id="4" name="Picture 3" descr="Text, letter&#10;&#10;Description automatically generated">
            <a:extLst>
              <a:ext uri="{FF2B5EF4-FFF2-40B4-BE49-F238E27FC236}">
                <a16:creationId xmlns:a16="http://schemas.microsoft.com/office/drawing/2014/main" id="{0460B672-B3D6-4FC3-96AD-59B780D68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064" y="37475"/>
            <a:ext cx="5751871" cy="6820525"/>
          </a:xfrm>
          <a:prstGeom prst="rect">
            <a:avLst/>
          </a:prstGeom>
        </p:spPr>
      </p:pic>
    </p:spTree>
    <p:extLst>
      <p:ext uri="{BB962C8B-B14F-4D97-AF65-F5344CB8AC3E}">
        <p14:creationId xmlns:p14="http://schemas.microsoft.com/office/powerpoint/2010/main" val="1922944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F73785-0613-4691-B0AF-54DCAADBEB7A}"/>
              </a:ext>
            </a:extLst>
          </p:cNvPr>
          <p:cNvSpPr>
            <a:spLocks noGrp="1"/>
          </p:cNvSpPr>
          <p:nvPr>
            <p:ph type="sldNum" sz="quarter" idx="12"/>
          </p:nvPr>
        </p:nvSpPr>
        <p:spPr/>
        <p:txBody>
          <a:bodyPr/>
          <a:lstStyle/>
          <a:p>
            <a:fld id="{47120FE0-A6D1-4A26-8843-D9DA9385EB3A}" type="slidenum">
              <a:rPr lang="en-US" smtClean="0"/>
              <a:t>17</a:t>
            </a:fld>
            <a:endParaRPr lang="en-US"/>
          </a:p>
        </p:txBody>
      </p:sp>
      <p:pic>
        <p:nvPicPr>
          <p:cNvPr id="3" name="Picture 2" descr="Text, letter&#10;&#10;Description automatically generated">
            <a:extLst>
              <a:ext uri="{FF2B5EF4-FFF2-40B4-BE49-F238E27FC236}">
                <a16:creationId xmlns:a16="http://schemas.microsoft.com/office/drawing/2014/main" id="{2796FB54-D200-4F30-B760-07B9A94D3A02}"/>
              </a:ext>
            </a:extLst>
          </p:cNvPr>
          <p:cNvPicPr>
            <a:picLocks noChangeAspect="1"/>
          </p:cNvPicPr>
          <p:nvPr/>
        </p:nvPicPr>
        <p:blipFill rotWithShape="1">
          <a:blip r:embed="rId2">
            <a:extLst>
              <a:ext uri="{28A0092B-C50C-407E-A947-70E740481C1C}">
                <a14:useLocalDpi xmlns:a14="http://schemas.microsoft.com/office/drawing/2010/main" val="0"/>
              </a:ext>
            </a:extLst>
          </a:blip>
          <a:srcRect l="8973" r="3693" b="8159"/>
          <a:stretch/>
        </p:blipFill>
        <p:spPr>
          <a:xfrm>
            <a:off x="1839366" y="35717"/>
            <a:ext cx="5465268" cy="6786566"/>
          </a:xfrm>
          <a:prstGeom prst="rect">
            <a:avLst/>
          </a:prstGeom>
        </p:spPr>
      </p:pic>
    </p:spTree>
    <p:extLst>
      <p:ext uri="{BB962C8B-B14F-4D97-AF65-F5344CB8AC3E}">
        <p14:creationId xmlns:p14="http://schemas.microsoft.com/office/powerpoint/2010/main" val="173268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lstStyle/>
          <a:p>
            <a:pPr marL="285750" lvl="0" indent="-285750" algn="ctr" defTabSz="457200">
              <a:lnSpc>
                <a:spcPct val="80000"/>
              </a:lnSpc>
              <a:spcBef>
                <a:spcPct val="20000"/>
              </a:spcBef>
              <a:spcAft>
                <a:spcPts val="600"/>
              </a:spcAft>
              <a:buClr>
                <a:srgbClr val="83992A"/>
              </a:buClr>
              <a:buSzPct val="115000"/>
              <a:buNone/>
              <a:defRPr/>
            </a:pPr>
            <a:endParaRPr lang="en-US" altLang="en-US" sz="2200" dirty="0">
              <a:solidFill>
                <a:srgbClr val="83992A">
                  <a:lumMod val="75000"/>
                </a:srgbClr>
              </a:solidFill>
              <a:latin typeface="Garamond"/>
            </a:endParaRPr>
          </a:p>
          <a:p>
            <a:pPr marL="285750" indent="-285750" algn="ctr" defTabSz="457200">
              <a:lnSpc>
                <a:spcPct val="80000"/>
              </a:lnSpc>
              <a:spcBef>
                <a:spcPct val="20000"/>
              </a:spcBef>
              <a:spcAft>
                <a:spcPts val="600"/>
              </a:spcAft>
              <a:buClr>
                <a:srgbClr val="83992A"/>
              </a:buClr>
              <a:buSzPct val="115000"/>
              <a:buNone/>
              <a:defRPr/>
            </a:pP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Title I Services</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Clark 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7120FE0-A6D1-4A26-8843-D9DA9385EB3A}" type="slidenum">
              <a:rPr lang="en-US">
                <a:solidFill>
                  <a:srgbClr val="000000">
                    <a:lumMod val="90000"/>
                    <a:lumOff val="10000"/>
                  </a:srgbClr>
                </a:solidFill>
              </a:rPr>
              <a:pPr defTabSz="342900"/>
              <a:t>19</a:t>
            </a:fld>
            <a:endParaRPr lang="en-US">
              <a:solidFill>
                <a:srgbClr val="000000">
                  <a:lumMod val="90000"/>
                  <a:lumOff val="10000"/>
                </a:srgb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2857503" y="1081128"/>
            <a:ext cx="3429000" cy="4629150"/>
          </a:xfrm>
          <a:prstGeom prst="rect">
            <a:avLst/>
          </a:prstGeom>
        </p:spPr>
      </p:pic>
    </p:spTree>
    <p:extLst>
      <p:ext uri="{BB962C8B-B14F-4D97-AF65-F5344CB8AC3E}">
        <p14:creationId xmlns:p14="http://schemas.microsoft.com/office/powerpoint/2010/main" val="395734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a:latin typeface="Franklin Gothic Book" panose="020B0503020102020204" pitchFamily="34" charset="0"/>
              </a:rPr>
              <a:t>Federal 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a:ln w="500">
                  <a:solidFill>
                    <a:schemeClr val="tx2">
                      <a:shade val="20000"/>
                      <a:satMod val="120000"/>
                    </a:schemeClr>
                  </a:solidFill>
                </a:ln>
                <a:latin typeface="Franklin Gothic Book" panose="020B0503020102020204" pitchFamily="34" charset="0"/>
                <a:ea typeface="+mj-ea"/>
                <a:cs typeface="+mj-cs"/>
              </a:rPr>
              <a:t>Every Student Succeeds Act (ESSA)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exito</a:t>
            </a:r>
            <a:r>
              <a:rPr lang="es-ES" sz="2000" i="1" dirty="0">
                <a:solidFill>
                  <a:schemeClr val="accent1">
                    <a:lumMod val="75000"/>
                  </a:schemeClr>
                </a:solidFill>
                <a:latin typeface="Franklin Gothic Book" panose="020B0503020102020204" pitchFamily="34" charset="0"/>
              </a:rPr>
              <a:t> ESSA 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federally funded academic assistance program for schools.</a:t>
            </a:r>
            <a:r>
              <a:rPr lang="en-US" sz="2800" dirty="0">
                <a:solidFill>
                  <a:srgbClr val="54381C"/>
                </a:solidFill>
                <a:latin typeface="Franklin Gothic Demi Cond" panose="020B0706030402020204" pitchFamily="34" charset="0"/>
              </a:rPr>
              <a:t> </a:t>
            </a: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a:solidFill>
                  <a:schemeClr val="accent1">
                    <a:lumMod val="75000"/>
                  </a:schemeClr>
                </a:solidFill>
                <a:latin typeface="Franklin Gothic Demi Cond" panose="020B0706030402020204" pitchFamily="34" charset="0"/>
              </a:rPr>
              <a:t>		</a:t>
            </a:r>
            <a:r>
              <a:rPr lang="en-US" sz="2600" i="1" dirty="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I - es un programa de fondos Federales para la 		asistencia académica de las escuelas.)</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a:latin typeface="Franklin Gothic Demi Cond" panose="020B0706030402020204" pitchFamily="34" charset="0"/>
              </a:rPr>
              <a:t>ensure</a:t>
            </a:r>
            <a:r>
              <a:rPr lang="es-MX" sz="3200" dirty="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2600" i="1" dirty="0">
                <a:solidFill>
                  <a:schemeClr val="accent1">
                    <a:lumMod val="75000"/>
                  </a:schemeClr>
                </a:solidFill>
                <a:latin typeface="Franklin Gothic Demi Cond" panose="020B0706030402020204" pitchFamily="34" charset="0"/>
              </a:rPr>
              <a:t>(La meta de Titulo I - es asegurar una alta educación de alta calidad para cada uno de los niños/as.)</a:t>
            </a: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230" y="2956857"/>
            <a:ext cx="8298889" cy="3901143"/>
          </a:xfrm>
        </p:spPr>
        <p:txBody>
          <a:bodyPr>
            <a:normAutofit fontScale="47500" lnSpcReduction="20000"/>
          </a:bodyPr>
          <a:lstStyle/>
          <a:p>
            <a:pPr lvl="0" defTabSz="457200">
              <a:lnSpc>
                <a:spcPct val="100000"/>
              </a:lnSpc>
              <a:spcBef>
                <a:spcPct val="0"/>
              </a:spcBef>
              <a:spcAft>
                <a:spcPts val="600"/>
              </a:spcAft>
              <a:buClr>
                <a:srgbClr val="5588BB"/>
              </a:buClr>
              <a:buSzPct val="115000"/>
              <a:buFont typeface="Wingdings" panose="05000000000000000000" pitchFamily="2" charset="2"/>
              <a:buChar char="§"/>
              <a:defRPr/>
            </a:pPr>
            <a:endParaRPr lang="es-MX" altLang="en-US" sz="2200" dirty="0">
              <a:solidFill>
                <a:srgbClr val="5588BB"/>
              </a:solidFill>
              <a:latin typeface="Garamond"/>
            </a:endParaRPr>
          </a:p>
          <a:p>
            <a:pPr marL="845820" lvl="3" indent="-342900" defTabSz="457200">
              <a:lnSpc>
                <a:spcPct val="100000"/>
              </a:lnSpc>
              <a:spcBef>
                <a:spcPct val="0"/>
              </a:spcBef>
              <a:spcAft>
                <a:spcPts val="600"/>
              </a:spcAft>
              <a:buClr>
                <a:srgbClr val="5588BB"/>
              </a:buClr>
              <a:buSzPct val="115000"/>
              <a:buFont typeface="Wingdings" panose="05000000000000000000" pitchFamily="2" charset="2"/>
              <a:buChar char="§"/>
              <a:defRPr/>
            </a:pPr>
            <a:r>
              <a:rPr lang="en-US" altLang="en-US" sz="3000" dirty="0">
                <a:latin typeface="Franklin Gothic Demi" panose="020B0703020102020204" pitchFamily="34" charset="0"/>
              </a:rPr>
              <a:t>Funds are used for: </a:t>
            </a: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Los fondos se utilizan para</a:t>
            </a:r>
            <a:r>
              <a:rPr lang="es-MX" altLang="en-US" sz="2400" dirty="0">
                <a:solidFill>
                  <a:schemeClr val="accent1">
                    <a:lumMod val="75000"/>
                  </a:schemeClr>
                </a:solidFill>
                <a:latin typeface="Franklin Gothic Demi" panose="020B0703020102020204" pitchFamily="34" charset="0"/>
              </a:rPr>
              <a:t>)</a:t>
            </a:r>
          </a:p>
          <a:p>
            <a:pPr marL="845820" lvl="3" indent="-342900" defTabSz="457200">
              <a:lnSpc>
                <a:spcPct val="100000"/>
              </a:lnSpc>
              <a:spcBef>
                <a:spcPct val="0"/>
              </a:spcBef>
              <a:spcAft>
                <a:spcPts val="600"/>
              </a:spcAft>
              <a:buClr>
                <a:srgbClr val="5588BB"/>
              </a:buClr>
              <a:buSzPct val="115000"/>
              <a:buFont typeface="Wingdings" panose="05000000000000000000" pitchFamily="2" charset="2"/>
              <a:buChar char="§"/>
              <a:defRPr/>
            </a:pPr>
            <a:endParaRPr lang="en-US" altLang="en-US" sz="2400" dirty="0">
              <a:solidFill>
                <a:schemeClr val="accent1">
                  <a:lumMod val="75000"/>
                </a:schemeClr>
              </a:solidFill>
              <a:latin typeface="Franklin Gothic Demi" panose="020B0703020102020204" pitchFamily="34" charset="0"/>
            </a:endParaRPr>
          </a:p>
          <a:p>
            <a:pPr lvl="8">
              <a:lnSpc>
                <a:spcPct val="80000"/>
              </a:lnSpc>
              <a:buClr>
                <a:srgbClr val="5588BB"/>
              </a:buClr>
              <a:buFont typeface="Wingdings" panose="05000000000000000000" pitchFamily="2" charset="2"/>
              <a:buChar char="§"/>
              <a:defRPr/>
            </a:pPr>
            <a:r>
              <a:rPr lang="en-US" altLang="en-US" sz="3600" dirty="0">
                <a:latin typeface="Franklin Gothic Book" panose="020B0503020102020204" pitchFamily="34" charset="0"/>
              </a:rPr>
              <a:t>3 Class Size Reduction Teachers (2 intermediate and 1 primary)</a:t>
            </a:r>
          </a:p>
          <a:p>
            <a:pPr marL="1225299" lvl="8" indent="0">
              <a:lnSpc>
                <a:spcPct val="80000"/>
              </a:lnSpc>
              <a:buClr>
                <a:srgbClr val="5588BB"/>
              </a:buClr>
              <a:buNone/>
              <a:defRPr/>
            </a:pPr>
            <a:endParaRPr lang="en-US" altLang="en-US" sz="3600" dirty="0">
              <a:latin typeface="Franklin Gothic Book" panose="020B0503020102020204" pitchFamily="34" charset="0"/>
            </a:endParaRPr>
          </a:p>
          <a:p>
            <a:pPr lvl="8">
              <a:lnSpc>
                <a:spcPct val="80000"/>
              </a:lnSpc>
              <a:buClr>
                <a:srgbClr val="5588BB"/>
              </a:buClr>
              <a:buFont typeface="Wingdings" panose="05000000000000000000" pitchFamily="2" charset="2"/>
              <a:buChar char="§"/>
              <a:defRPr/>
            </a:pPr>
            <a:r>
              <a:rPr lang="en-US" altLang="en-US" sz="3600" dirty="0">
                <a:latin typeface="Franklin Gothic Book" panose="020B0503020102020204" pitchFamily="34" charset="0"/>
              </a:rPr>
              <a:t>1 Data Strategist</a:t>
            </a:r>
          </a:p>
          <a:p>
            <a:pPr marL="1225299" lvl="8" indent="0">
              <a:lnSpc>
                <a:spcPct val="80000"/>
              </a:lnSpc>
              <a:buClr>
                <a:srgbClr val="5588BB"/>
              </a:buClr>
              <a:buNone/>
              <a:defRPr/>
            </a:pPr>
            <a:endParaRPr lang="en-US" altLang="en-US" sz="3600" dirty="0">
              <a:latin typeface="Franklin Gothic Book" panose="020B0503020102020204" pitchFamily="34" charset="0"/>
            </a:endParaRPr>
          </a:p>
          <a:p>
            <a:pPr lvl="8">
              <a:lnSpc>
                <a:spcPct val="80000"/>
              </a:lnSpc>
              <a:buClr>
                <a:srgbClr val="5588BB"/>
              </a:buClr>
              <a:buFont typeface="Wingdings" panose="05000000000000000000" pitchFamily="2" charset="2"/>
              <a:buChar char="§"/>
              <a:defRPr/>
            </a:pPr>
            <a:r>
              <a:rPr lang="en-US" altLang="en-US" sz="3600" dirty="0">
                <a:latin typeface="Franklin Gothic Book" panose="020B0503020102020204" pitchFamily="34" charset="0"/>
              </a:rPr>
              <a:t>Communities in Schools Liaison (half salary)</a:t>
            </a:r>
          </a:p>
          <a:p>
            <a:pPr marL="1225299" lvl="8" indent="0">
              <a:lnSpc>
                <a:spcPct val="80000"/>
              </a:lnSpc>
              <a:buClr>
                <a:srgbClr val="5588BB"/>
              </a:buClr>
              <a:buNone/>
              <a:defRPr/>
            </a:pPr>
            <a:endParaRPr lang="en-US" altLang="en-US" sz="3600" dirty="0">
              <a:latin typeface="Franklin Gothic Book" panose="020B0503020102020204" pitchFamily="34" charset="0"/>
            </a:endParaRPr>
          </a:p>
          <a:p>
            <a:pPr lvl="8">
              <a:lnSpc>
                <a:spcPct val="80000"/>
              </a:lnSpc>
              <a:buClr>
                <a:srgbClr val="5588BB"/>
              </a:buClr>
              <a:buFont typeface="Wingdings" panose="05000000000000000000" pitchFamily="2" charset="2"/>
              <a:buChar char="§"/>
              <a:defRPr/>
            </a:pPr>
            <a:r>
              <a:rPr lang="en-US" altLang="en-US" sz="3600" dirty="0">
                <a:latin typeface="Franklin Gothic Book" panose="020B0503020102020204" pitchFamily="34" charset="0"/>
              </a:rPr>
              <a:t>Software Programs (AR, ST Math)</a:t>
            </a:r>
          </a:p>
          <a:p>
            <a:pPr marL="1225299" lvl="8" indent="0">
              <a:lnSpc>
                <a:spcPct val="80000"/>
              </a:lnSpc>
              <a:buClr>
                <a:srgbClr val="5588BB"/>
              </a:buClr>
              <a:buNone/>
              <a:defRPr/>
            </a:pPr>
            <a:endParaRPr lang="en-US" altLang="en-US" sz="3600" dirty="0">
              <a:latin typeface="Franklin Gothic Book" panose="020B0503020102020204" pitchFamily="34" charset="0"/>
            </a:endParaRPr>
          </a:p>
          <a:p>
            <a:pPr lvl="8">
              <a:lnSpc>
                <a:spcPct val="80000"/>
              </a:lnSpc>
              <a:buClr>
                <a:srgbClr val="5588BB"/>
              </a:buClr>
              <a:buFont typeface="Wingdings" panose="05000000000000000000" pitchFamily="2" charset="2"/>
              <a:buChar char="§"/>
              <a:defRPr/>
            </a:pPr>
            <a:r>
              <a:rPr lang="en-US" altLang="en-US" sz="3600" dirty="0">
                <a:latin typeface="Franklin Gothic Book" panose="020B0503020102020204" pitchFamily="34" charset="0"/>
              </a:rPr>
              <a:t>Chromebooks (Quantity: 11)</a:t>
            </a:r>
          </a:p>
          <a:p>
            <a:pPr marL="1225299" lvl="8" indent="0">
              <a:lnSpc>
                <a:spcPct val="80000"/>
              </a:lnSpc>
              <a:buClr>
                <a:srgbClr val="5588BB"/>
              </a:buClr>
              <a:buNone/>
              <a:defRPr/>
            </a:pPr>
            <a:endParaRPr lang="en-US" altLang="en-US" sz="3600" dirty="0">
              <a:latin typeface="Franklin Gothic Book" panose="020B0503020102020204" pitchFamily="34" charset="0"/>
            </a:endParaRPr>
          </a:p>
          <a:p>
            <a:pPr lvl="8">
              <a:lnSpc>
                <a:spcPct val="80000"/>
              </a:lnSpc>
              <a:buClr>
                <a:srgbClr val="5588BB"/>
              </a:buClr>
              <a:buFont typeface="Wingdings" panose="05000000000000000000" pitchFamily="2" charset="2"/>
              <a:buChar char="§"/>
              <a:defRPr/>
            </a:pPr>
            <a:r>
              <a:rPr lang="en-US" altLang="en-US" sz="3600" dirty="0">
                <a:latin typeface="Franklin Gothic Book" panose="020B0503020102020204" pitchFamily="34" charset="0"/>
              </a:rPr>
              <a:t>Future Smiles Visits</a:t>
            </a:r>
          </a:p>
          <a:p>
            <a:pPr marL="1225299" lvl="8" indent="0">
              <a:lnSpc>
                <a:spcPct val="80000"/>
              </a:lnSpc>
              <a:buClr>
                <a:srgbClr val="5588BB"/>
              </a:buClr>
              <a:buNone/>
              <a:defRPr/>
            </a:pPr>
            <a:endParaRPr lang="en-US" altLang="en-US" sz="3600" dirty="0">
              <a:latin typeface="Franklin Gothic Book" panose="020B0503020102020204" pitchFamily="34" charset="0"/>
            </a:endParaRPr>
          </a:p>
          <a:p>
            <a:pPr lvl="8">
              <a:lnSpc>
                <a:spcPct val="80000"/>
              </a:lnSpc>
              <a:buClr>
                <a:srgbClr val="5588BB"/>
              </a:buClr>
              <a:buFont typeface="Wingdings" panose="05000000000000000000" pitchFamily="2" charset="2"/>
              <a:buChar char="§"/>
              <a:defRPr/>
            </a:pPr>
            <a:r>
              <a:rPr lang="en-US" altLang="en-US" sz="3600" dirty="0">
                <a:latin typeface="Franklin Gothic Book" panose="020B0503020102020204" pitchFamily="34" charset="0"/>
              </a:rPr>
              <a:t>Extra-Duty for Licensed Staff (Parent Nights)</a:t>
            </a:r>
            <a:endParaRPr lang="en-US" altLang="en-US" sz="3600" dirty="0">
              <a:solidFill>
                <a:srgbClr val="FF0000"/>
              </a:solidFill>
              <a:latin typeface="Garamond"/>
            </a:endParaRPr>
          </a:p>
        </p:txBody>
      </p:sp>
      <p:sp>
        <p:nvSpPr>
          <p:cNvPr id="8" name="Rectangle 7"/>
          <p:cNvSpPr/>
          <p:nvPr/>
        </p:nvSpPr>
        <p:spPr>
          <a:xfrm>
            <a:off x="938932" y="591073"/>
            <a:ext cx="7181486" cy="2185214"/>
          </a:xfrm>
          <a:prstGeom prst="rect">
            <a:avLst/>
          </a:prstGeom>
        </p:spPr>
        <p:txBody>
          <a:bodyPr wrap="square">
            <a:spAutoFit/>
          </a:bodyPr>
          <a:lstStyle/>
          <a:p>
            <a:pPr algn="ctr"/>
            <a:r>
              <a:rPr lang="en-US" altLang="en-US" sz="4000" dirty="0">
                <a:latin typeface="Franklin Gothic Demi" panose="020B0703020102020204" pitchFamily="34" charset="0"/>
              </a:rPr>
              <a:t>WHAT DOES TITLE I PROVIDE AT MY CHILD’S SCHOOL? </a:t>
            </a:r>
          </a:p>
          <a:p>
            <a:pPr algn="ct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p>
        </p:txBody>
      </p:sp>
    </p:spTree>
    <p:extLst>
      <p:ext uri="{BB962C8B-B14F-4D97-AF65-F5344CB8AC3E}">
        <p14:creationId xmlns:p14="http://schemas.microsoft.com/office/powerpoint/2010/main" val="348904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a:latin typeface="Franklin Gothic Demi" panose="020B0703020102020204" pitchFamily="34" charset="0"/>
              </a:rPr>
              <a:t>Ensures 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a:latin typeface="Franklin Gothic Demi" panose="020B0703020102020204" pitchFamily="34" charset="0"/>
            </a:endParaRPr>
          </a:p>
          <a:p>
            <a:pPr defTabSz="914400">
              <a:defRPr/>
            </a:pPr>
            <a:r>
              <a:rPr lang="en-US" altLang="en-US" sz="3200" dirty="0">
                <a:latin typeface="Franklin Gothic Demi" panose="020B0703020102020204" pitchFamily="34" charset="0"/>
              </a:rPr>
              <a:t>Provides 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p>
        </p:txBody>
      </p:sp>
    </p:spTree>
    <p:extLst>
      <p:ext uri="{BB962C8B-B14F-4D97-AF65-F5344CB8AC3E}">
        <p14:creationId xmlns:p14="http://schemas.microsoft.com/office/powerpoint/2010/main" val="275863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p>
        </p:txBody>
      </p:sp>
    </p:spTree>
    <p:extLst>
      <p:ext uri="{BB962C8B-B14F-4D97-AF65-F5344CB8AC3E}">
        <p14:creationId xmlns:p14="http://schemas.microsoft.com/office/powerpoint/2010/main" val="267530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600" i="1" dirty="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600" i="1" dirty="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las credenciales del maestro de su hijo/a.)</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Parents’ Rights and Responsibilities </a:t>
            </a:r>
            <a:r>
              <a:rPr lang="es-MX" sz="2800" i="1" dirty="0">
                <a:solidFill>
                  <a:schemeClr val="accent1">
                    <a:lumMod val="75000"/>
                  </a:schemeClr>
                </a:solidFill>
                <a:latin typeface="Franklin Gothic Demi Cond" panose="020B0706030402020204" pitchFamily="34" charset="0"/>
              </a:rPr>
              <a:t>(Derechos de los padres y sus responsabilidades</a:t>
            </a:r>
            <a:r>
              <a:rPr lang="en-US" sz="2800" i="1" dirty="0">
                <a:solidFill>
                  <a:schemeClr val="accent1">
                    <a:lumMod val="75000"/>
                  </a:schemeClr>
                </a:solidFill>
                <a:latin typeface="Franklin Gothic Demi Cond" panose="020B0706030402020204" pitchFamily="34" charset="0"/>
              </a:rPr>
              <a:t>)</a:t>
            </a:r>
          </a:p>
        </p:txBody>
      </p:sp>
    </p:spTree>
    <p:extLst>
      <p:ext uri="{BB962C8B-B14F-4D97-AF65-F5344CB8AC3E}">
        <p14:creationId xmlns:p14="http://schemas.microsoft.com/office/powerpoint/2010/main" val="12640835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CCSD Brand">
      <a:dk1>
        <a:srgbClr val="000000"/>
      </a:dk1>
      <a:lt1>
        <a:sysClr val="window" lastClr="FFFFFF"/>
      </a:lt1>
      <a:dk2>
        <a:srgbClr val="052C49"/>
      </a:dk2>
      <a:lt2>
        <a:srgbClr val="D9D8D6"/>
      </a:lt2>
      <a:accent1>
        <a:srgbClr val="052C49"/>
      </a:accent1>
      <a:accent2>
        <a:srgbClr val="1771B7"/>
      </a:accent2>
      <a:accent3>
        <a:srgbClr val="3BBFAD"/>
      </a:accent3>
      <a:accent4>
        <a:srgbClr val="691F74"/>
      </a:accent4>
      <a:accent5>
        <a:srgbClr val="3E5874"/>
      </a:accent5>
      <a:accent6>
        <a:srgbClr val="C8D6EB"/>
      </a:accent6>
      <a:hlink>
        <a:srgbClr val="1771B7"/>
      </a:hlink>
      <a:folHlink>
        <a:srgbClr val="DDDDDD"/>
      </a:folHlink>
    </a:clrScheme>
    <a:fontScheme name="Brand Fonts">
      <a:majorFont>
        <a:latin typeface="Century Gothic"/>
        <a:ea typeface=""/>
        <a:cs typeface=""/>
      </a:majorFont>
      <a:minorFont>
        <a:latin typeface="Garamond"/>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3564</TotalTime>
  <Words>950</Words>
  <Application>Microsoft Office PowerPoint</Application>
  <PresentationFormat>On-screen Show (4:3)</PresentationFormat>
  <Paragraphs>93</Paragraphs>
  <Slides>19</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19</vt:i4>
      </vt:variant>
    </vt:vector>
  </HeadingPairs>
  <TitlesOfParts>
    <vt:vector size="33" baseType="lpstr">
      <vt:lpstr>Arial</vt:lpstr>
      <vt:lpstr>Calibri</vt:lpstr>
      <vt:lpstr>Candara</vt:lpstr>
      <vt:lpstr>Century Gothic</vt:lpstr>
      <vt:lpstr>Franklin Gothic Book</vt:lpstr>
      <vt:lpstr>Franklin Gothic Demi</vt:lpstr>
      <vt:lpstr>Franklin Gothic Demi Cond</vt:lpstr>
      <vt:lpstr>Garamond</vt:lpstr>
      <vt:lpstr>Tw Cen MT</vt:lpstr>
      <vt:lpstr>Tw Cen MT Condensed</vt:lpstr>
      <vt:lpstr>Wingdings</vt:lpstr>
      <vt:lpstr>Wingdings 3</vt:lpstr>
      <vt:lpstr>Integral</vt:lpstr>
      <vt:lpstr>1_Integral</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Ally Koehler</cp:lastModifiedBy>
  <cp:revision>117</cp:revision>
  <cp:lastPrinted>2019-08-05T03:47:46Z</cp:lastPrinted>
  <dcterms:created xsi:type="dcterms:W3CDTF">2018-07-16T15:51:20Z</dcterms:created>
  <dcterms:modified xsi:type="dcterms:W3CDTF">2021-08-22T17:57:27Z</dcterms:modified>
</cp:coreProperties>
</file>